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39"/>
  </p:notesMasterIdLst>
  <p:sldIdLst>
    <p:sldId id="256" r:id="rId5"/>
    <p:sldId id="277" r:id="rId6"/>
    <p:sldId id="275" r:id="rId7"/>
    <p:sldId id="290" r:id="rId8"/>
    <p:sldId id="259" r:id="rId9"/>
    <p:sldId id="260" r:id="rId10"/>
    <p:sldId id="257" r:id="rId11"/>
    <p:sldId id="258" r:id="rId12"/>
    <p:sldId id="291" r:id="rId13"/>
    <p:sldId id="278" r:id="rId14"/>
    <p:sldId id="262" r:id="rId15"/>
    <p:sldId id="279" r:id="rId16"/>
    <p:sldId id="263" r:id="rId17"/>
    <p:sldId id="264" r:id="rId18"/>
    <p:sldId id="294" r:id="rId19"/>
    <p:sldId id="280" r:id="rId20"/>
    <p:sldId id="292" r:id="rId21"/>
    <p:sldId id="266" r:id="rId22"/>
    <p:sldId id="265" r:id="rId23"/>
    <p:sldId id="284" r:id="rId24"/>
    <p:sldId id="285" r:id="rId25"/>
    <p:sldId id="286" r:id="rId26"/>
    <p:sldId id="287" r:id="rId27"/>
    <p:sldId id="289" r:id="rId28"/>
    <p:sldId id="268" r:id="rId29"/>
    <p:sldId id="295" r:id="rId30"/>
    <p:sldId id="288" r:id="rId31"/>
    <p:sldId id="293" r:id="rId32"/>
    <p:sldId id="269" r:id="rId33"/>
    <p:sldId id="296" r:id="rId34"/>
    <p:sldId id="297" r:id="rId35"/>
    <p:sldId id="281" r:id="rId36"/>
    <p:sldId id="282" r:id="rId37"/>
    <p:sldId id="298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42" autoAdjust="0"/>
    <p:restoredTop sz="94643"/>
  </p:normalViewPr>
  <p:slideViewPr>
    <p:cSldViewPr snapToGrid="0" snapToObjects="1">
      <p:cViewPr varScale="1">
        <p:scale>
          <a:sx n="102" d="100"/>
          <a:sy n="102" d="100"/>
        </p:scale>
        <p:origin x="200" y="5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jpg>
</file>

<file path=ppt/media/image10.jpeg>
</file>

<file path=ppt/media/image11.jpeg>
</file>

<file path=ppt/media/image12.jpg>
</file>

<file path=ppt/media/image13.jpeg>
</file>

<file path=ppt/media/image15.jpeg>
</file>

<file path=ppt/media/image16.jpeg>
</file>

<file path=ppt/media/image17.png>
</file>

<file path=ppt/media/image18.pn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81C67A-7641-434C-BFD3-17FC654D1FBF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D475C4-FA3B-3C4B-B11A-12CC16FD0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55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D475C4-FA3B-3C4B-B11A-12CC16FD05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27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lisonhorst/stats-illustrations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allisonhorst/stats-illustrations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lisonhorst/stats-illustrations/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0342" y="1314040"/>
            <a:ext cx="8436662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 dirty="0">
                <a:solidFill>
                  <a:schemeClr val="bg2"/>
                </a:solidFill>
              </a:rPr>
              <a:t>p  ≤ </a:t>
            </a:r>
            <a:r>
              <a:rPr lang="en-US" sz="23900" dirty="0">
                <a:solidFill>
                  <a:schemeClr val="bg2"/>
                </a:solidFill>
                <a:latin typeface="Symbol" charset="2"/>
                <a:cs typeface="Symbol" charset="2"/>
              </a:rPr>
              <a:t>a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65437"/>
            <a:ext cx="7772400" cy="1470025"/>
          </a:xfrm>
        </p:spPr>
        <p:txBody>
          <a:bodyPr/>
          <a:lstStyle/>
          <a:p>
            <a:r>
              <a:rPr lang="en-US" dirty="0"/>
              <a:t>Testing Hypotheses</a:t>
            </a:r>
          </a:p>
        </p:txBody>
      </p:sp>
    </p:spTree>
    <p:extLst>
      <p:ext uri="{BB962C8B-B14F-4D97-AF65-F5344CB8AC3E}">
        <p14:creationId xmlns:p14="http://schemas.microsoft.com/office/powerpoint/2010/main" val="2456622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Sample</a:t>
            </a:r>
          </a:p>
        </p:txBody>
      </p:sp>
      <p:pic>
        <p:nvPicPr>
          <p:cNvPr id="4" name="Picture 3" descr="Rplot03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87" y="1778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918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Assume a Distribution of Fingernail Sizes</a:t>
            </a:r>
          </a:p>
        </p:txBody>
      </p:sp>
      <p:pic>
        <p:nvPicPr>
          <p:cNvPr id="4" name="Picture 3" descr="Rplot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97" y="1778000"/>
            <a:ext cx="7620000" cy="508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26633" y="2208917"/>
            <a:ext cx="124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= 5</a:t>
            </a:r>
          </a:p>
        </p:txBody>
      </p:sp>
      <p:pic>
        <p:nvPicPr>
          <p:cNvPr id="6" name="Picture 5" descr="fingernails-inlin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713" y="3837994"/>
            <a:ext cx="2498838" cy="18741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09031" y="2233641"/>
            <a:ext cx="2127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Standard </a:t>
            </a:r>
            <a:r>
              <a:rPr lang="en-US" dirty="0" err="1"/>
              <a:t>Dev</a:t>
            </a:r>
            <a:r>
              <a:rPr lang="en-US" dirty="0"/>
              <a:t> = 2</a:t>
            </a:r>
          </a:p>
        </p:txBody>
      </p:sp>
    </p:spTree>
    <p:extLst>
      <p:ext uri="{BB962C8B-B14F-4D97-AF65-F5344CB8AC3E}">
        <p14:creationId xmlns:p14="http://schemas.microsoft.com/office/powerpoint/2010/main" val="3301207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Hypothesis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‘Extreme’ fingernail lengths are from a distribution with mean of 5 and SD of 2.</a:t>
            </a:r>
          </a:p>
        </p:txBody>
      </p:sp>
    </p:spTree>
    <p:extLst>
      <p:ext uri="{BB962C8B-B14F-4D97-AF65-F5344CB8AC3E}">
        <p14:creationId xmlns:p14="http://schemas.microsoft.com/office/powerpoint/2010/main" val="1626442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our size extreme?</a:t>
            </a:r>
          </a:p>
        </p:txBody>
      </p:sp>
      <p:pic>
        <p:nvPicPr>
          <p:cNvPr id="4" name="Picture 3" descr="Rplot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8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24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about even more extreme values?</a:t>
            </a:r>
          </a:p>
        </p:txBody>
      </p:sp>
      <p:pic>
        <p:nvPicPr>
          <p:cNvPr id="4" name="Picture 3" descr="Rplot02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8000"/>
            <a:ext cx="7620000" cy="508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66388" y="4823395"/>
            <a:ext cx="266960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1.2% of the distribution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23913" y="5253678"/>
            <a:ext cx="118542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p = 0.012</a:t>
            </a:r>
          </a:p>
        </p:txBody>
      </p:sp>
    </p:spTree>
    <p:extLst>
      <p:ext uri="{BB962C8B-B14F-4D97-AF65-F5344CB8AC3E}">
        <p14:creationId xmlns:p14="http://schemas.microsoft.com/office/powerpoint/2010/main" val="1981019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9419a701196a60e91d22851a9876c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926" y="499412"/>
            <a:ext cx="7620000" cy="5867400"/>
          </a:xfrm>
          <a:prstGeom prst="rect">
            <a:avLst/>
          </a:prstGeom>
        </p:spPr>
      </p:pic>
      <p:pic>
        <p:nvPicPr>
          <p:cNvPr id="5" name="Picture 4" descr="lightingmatch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0" y="0"/>
            <a:ext cx="4127500" cy="2870200"/>
          </a:xfrm>
          <a:prstGeom prst="rect">
            <a:avLst/>
          </a:prstGeom>
        </p:spPr>
      </p:pic>
      <p:pic>
        <p:nvPicPr>
          <p:cNvPr id="6" name="Picture 5" descr="Nails 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959" y="2870200"/>
            <a:ext cx="5207000" cy="39116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686085"/>
            <a:ext cx="8229600" cy="11430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 err="1"/>
              <a:t>Extreeeeeme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3363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P-Values: Fisher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5643" y="1600200"/>
            <a:ext cx="3576815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probability of observing a value or more extreme value given a specified hypothesis.</a:t>
            </a:r>
          </a:p>
        </p:txBody>
      </p:sp>
      <p:pic>
        <p:nvPicPr>
          <p:cNvPr id="4" name="Picture 3" descr="227926565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41" y="1600200"/>
            <a:ext cx="4810044" cy="47871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9941" y="6387339"/>
            <a:ext cx="1295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R.A. Fisher</a:t>
            </a:r>
          </a:p>
        </p:txBody>
      </p:sp>
    </p:spTree>
    <p:extLst>
      <p:ext uri="{BB962C8B-B14F-4D97-AF65-F5344CB8AC3E}">
        <p14:creationId xmlns:p14="http://schemas.microsoft.com/office/powerpoint/2010/main" val="622248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Hypotheses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Hypotheses and Testing Philosophies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Introducing the </a:t>
            </a:r>
            <a:r>
              <a:rPr lang="en-US" dirty="0" err="1">
                <a:solidFill>
                  <a:schemeClr val="bg2"/>
                </a:solidFill>
              </a:rPr>
              <a:t>Frequentist</a:t>
            </a:r>
            <a:r>
              <a:rPr lang="en-US" dirty="0">
                <a:solidFill>
                  <a:schemeClr val="bg2"/>
                </a:solidFill>
              </a:rPr>
              <a:t> P-Value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Test Statistics and All That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You’re Doing it Wrong (or are you)</a:t>
            </a:r>
          </a:p>
        </p:txBody>
      </p:sp>
    </p:spTree>
    <p:extLst>
      <p:ext uri="{BB962C8B-B14F-4D97-AF65-F5344CB8AC3E}">
        <p14:creationId xmlns:p14="http://schemas.microsoft.com/office/powerpoint/2010/main" val="1697274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Hypothesis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5583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Frequentist</a:t>
            </a:r>
            <a:r>
              <a:rPr lang="en-US" dirty="0"/>
              <a:t> testing of whether </a:t>
            </a:r>
            <a:r>
              <a:rPr lang="en-US" b="1" i="1" dirty="0"/>
              <a:t>something</a:t>
            </a:r>
            <a:r>
              <a:rPr lang="en-US" dirty="0"/>
              <a:t> is different from a null expectation</a:t>
            </a:r>
          </a:p>
          <a:p>
            <a:endParaRPr lang="en-US" dirty="0"/>
          </a:p>
          <a:p>
            <a:r>
              <a:rPr lang="en-US" dirty="0"/>
              <a:t>Example uses:</a:t>
            </a:r>
          </a:p>
          <a:p>
            <a:pPr lvl="1"/>
            <a:r>
              <a:rPr lang="en-US" dirty="0"/>
              <a:t>An estimate is not different from 0</a:t>
            </a:r>
          </a:p>
          <a:p>
            <a:pPr lvl="1"/>
            <a:r>
              <a:rPr lang="en-US" dirty="0"/>
              <a:t>The difference between two groups is not different from zero</a:t>
            </a:r>
          </a:p>
          <a:p>
            <a:pPr lvl="1"/>
            <a:r>
              <a:rPr lang="en-US" dirty="0"/>
              <a:t>A predictor provides no additional explanation of patterns in the data</a:t>
            </a:r>
          </a:p>
        </p:txBody>
      </p:sp>
    </p:spTree>
    <p:extLst>
      <p:ext uri="{BB962C8B-B14F-4D97-AF65-F5344CB8AC3E}">
        <p14:creationId xmlns:p14="http://schemas.microsoft.com/office/powerpoint/2010/main" val="11555475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Test Statistics: Making the World Sensible (and Null)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Create a null distribution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your data to calculate a test score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the p-value for your data in the context of that null distribution </a:t>
            </a:r>
          </a:p>
          <a:p>
            <a:pPr marL="914400" lvl="1" indent="-514350"/>
            <a:r>
              <a:rPr lang="en-US" dirty="0"/>
              <a:t>P(D|H</a:t>
            </a:r>
            <a:r>
              <a:rPr lang="en-US" baseline="-25000" dirty="0"/>
              <a:t>0</a:t>
            </a:r>
            <a:r>
              <a:rPr lang="en-US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3150117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ris_walton_nails2_193kgo3-193kgp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4495800"/>
          </a:xfrm>
          <a:prstGeom prst="rect">
            <a:avLst/>
          </a:prstGeom>
        </p:spPr>
      </p:pic>
      <p:pic>
        <p:nvPicPr>
          <p:cNvPr id="5" name="Picture 4" descr="funny-people-with-long-nails-in-world-funny-images-fun-pictures-bajiroo-photos-humor-7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1"/>
          <a:stretch/>
        </p:blipFill>
        <p:spPr>
          <a:xfrm>
            <a:off x="4845293" y="96640"/>
            <a:ext cx="4545449" cy="4399160"/>
          </a:xfrm>
          <a:prstGeom prst="rect">
            <a:avLst/>
          </a:prstGeom>
        </p:spPr>
      </p:pic>
      <p:pic>
        <p:nvPicPr>
          <p:cNvPr id="7" name="Picture 6" descr="daily_picdump_1296_640_7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7" y="3037262"/>
            <a:ext cx="2865554" cy="382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923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Testing Fingernails Against a Normal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 = Mean of sample is not different from the rest of the population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Assume a normal distribution with an SD of 2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the difference between the mean of our sample and 5 = 4.5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Assess the p-value of 4.5 against the normal distribution with mean 0</a:t>
            </a:r>
          </a:p>
        </p:txBody>
      </p:sp>
    </p:spTree>
    <p:extLst>
      <p:ext uri="{BB962C8B-B14F-4D97-AF65-F5344CB8AC3E}">
        <p14:creationId xmlns:p14="http://schemas.microsoft.com/office/powerpoint/2010/main" val="39471195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</a:t>
            </a:r>
            <a:r>
              <a:rPr lang="is-IS" dirty="0"/>
              <a:t>…this is my data</a:t>
            </a:r>
            <a:endParaRPr lang="en-US" dirty="0"/>
          </a:p>
        </p:txBody>
      </p:sp>
      <p:pic>
        <p:nvPicPr>
          <p:cNvPr id="4" name="Picture 3" descr="Rplot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3979"/>
            <a:ext cx="9144000" cy="39640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07755" y="2181306"/>
            <a:ext cx="2900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of Fingernails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99327" y="2181306"/>
            <a:ext cx="3644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Measured ‘extreme’ fingernails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319218" y="2550638"/>
            <a:ext cx="1270048" cy="7903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6" idx="2"/>
          </p:cNvCxnSpPr>
          <p:nvPr/>
        </p:nvCxnSpPr>
        <p:spPr>
          <a:xfrm flipH="1">
            <a:off x="6322630" y="2550638"/>
            <a:ext cx="999034" cy="942750"/>
          </a:xfrm>
          <a:prstGeom prst="straightConnector1">
            <a:avLst/>
          </a:prstGeom>
          <a:ln>
            <a:tailEnd type="arrow"/>
          </a:ln>
          <a:effec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958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Arrival of a Test Statistic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3194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 = Mean of sample is not different from the rest of the population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Assume a normal distribution with an SD of 1 (standard normal curve)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the difference between the mean of our sample and 5 = 4.5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Divide by the Standard Deviation of the population and the square root of the sample size (assumed SE of a population Sample) – z score!</a:t>
            </a:r>
          </a:p>
        </p:txBody>
      </p:sp>
    </p:spTree>
    <p:extLst>
      <p:ext uri="{BB962C8B-B14F-4D97-AF65-F5344CB8AC3E}">
        <p14:creationId xmlns:p14="http://schemas.microsoft.com/office/powerpoint/2010/main" val="2374446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/>
              <a:buChar char="•"/>
            </a:pPr>
            <a:r>
              <a:rPr lang="en-US" dirty="0"/>
              <a:t>Z-Score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841564"/>
              </p:ext>
            </p:extLst>
          </p:nvPr>
        </p:nvGraphicFramePr>
        <p:xfrm>
          <a:off x="2824512" y="2402198"/>
          <a:ext cx="3160817" cy="19680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Equation" r:id="rId3" imgW="673100" imgH="419100" progId="Equation.3">
                  <p:embed/>
                </p:oleObj>
              </mc:Choice>
              <mc:Fallback>
                <p:oleObj name="Equation" r:id="rId3" imgW="6731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4512" y="2402198"/>
                        <a:ext cx="3160817" cy="19680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824512" y="4659379"/>
            <a:ext cx="35106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z  = 4.5 / (2/</a:t>
            </a:r>
            <a:r>
              <a:rPr lang="en-US" sz="2400" dirty="0" err="1"/>
              <a:t>sqrt</a:t>
            </a:r>
            <a:r>
              <a:rPr lang="en-US" sz="2400" dirty="0"/>
              <a:t>(30))</a:t>
            </a:r>
          </a:p>
          <a:p>
            <a:r>
              <a:rPr lang="en-US" sz="2400" dirty="0"/>
              <a:t> </a:t>
            </a:r>
          </a:p>
          <a:p>
            <a:r>
              <a:rPr lang="en-US" sz="2400" dirty="0"/>
              <a:t>= 12.32</a:t>
            </a:r>
          </a:p>
          <a:p>
            <a:endParaRPr lang="en-US" sz="2400" dirty="0"/>
          </a:p>
          <a:p>
            <a:r>
              <a:rPr lang="en-US" sz="2400" dirty="0"/>
              <a:t>p(12.32|</a:t>
            </a:r>
            <a:r>
              <a:rPr lang="en-US" sz="2400" dirty="0">
                <a:latin typeface="Symbol" charset="2"/>
                <a:cs typeface="Symbol" charset="2"/>
              </a:rPr>
              <a:t>m</a:t>
            </a:r>
            <a:r>
              <a:rPr lang="en-US" sz="2400" dirty="0"/>
              <a:t>=0) &lt; 0.0001</a:t>
            </a:r>
          </a:p>
        </p:txBody>
      </p:sp>
    </p:spTree>
    <p:extLst>
      <p:ext uri="{BB962C8B-B14F-4D97-AF65-F5344CB8AC3E}">
        <p14:creationId xmlns:p14="http://schemas.microsoft.com/office/powerpoint/2010/main" val="1068677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Z-Test</a:t>
            </a:r>
          </a:p>
        </p:txBody>
      </p:sp>
      <p:pic>
        <p:nvPicPr>
          <p:cNvPr id="4" name="Picture 3" descr="Rplot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8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694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Two Tails</a:t>
            </a:r>
          </a:p>
        </p:txBody>
      </p:sp>
      <p:pic>
        <p:nvPicPr>
          <p:cNvPr id="4" name="Picture 3" descr="Rplot02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8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3759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9419a701196a60e91d22851a9876c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926" y="499412"/>
            <a:ext cx="7620000" cy="5867400"/>
          </a:xfrm>
          <a:prstGeom prst="rect">
            <a:avLst/>
          </a:prstGeom>
        </p:spPr>
      </p:pic>
      <p:pic>
        <p:nvPicPr>
          <p:cNvPr id="5" name="Picture 4" descr="lightingmatch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0" y="0"/>
            <a:ext cx="4127500" cy="2870200"/>
          </a:xfrm>
          <a:prstGeom prst="rect">
            <a:avLst/>
          </a:prstGeom>
        </p:spPr>
      </p:pic>
      <p:pic>
        <p:nvPicPr>
          <p:cNvPr id="6" name="Picture 5" descr="Nails 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959" y="2870200"/>
            <a:ext cx="5207000" cy="39116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686085"/>
            <a:ext cx="8229600" cy="11430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/>
              <a:t>Yes. These are super odd.</a:t>
            </a:r>
          </a:p>
        </p:txBody>
      </p:sp>
    </p:spTree>
    <p:extLst>
      <p:ext uri="{BB962C8B-B14F-4D97-AF65-F5344CB8AC3E}">
        <p14:creationId xmlns:p14="http://schemas.microsoft.com/office/powerpoint/2010/main" val="356387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 you do with a p-value?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46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P-values give the evidence for the probability of your data, or more extreme data, given a hypothesis</a:t>
            </a:r>
          </a:p>
          <a:p>
            <a:endParaRPr lang="en-US" dirty="0"/>
          </a:p>
          <a:p>
            <a:r>
              <a:rPr lang="en-US" dirty="0"/>
              <a:t>As the scientist, </a:t>
            </a:r>
            <a:r>
              <a:rPr lang="en-US" b="1" i="1" dirty="0"/>
              <a:t>you</a:t>
            </a:r>
            <a:r>
              <a:rPr lang="en-US" dirty="0"/>
              <a:t> decide whether it is grounds for rejecting a hypothesis</a:t>
            </a:r>
          </a:p>
          <a:p>
            <a:endParaRPr lang="en-US" dirty="0"/>
          </a:p>
          <a:p>
            <a:r>
              <a:rPr lang="en-US" dirty="0"/>
              <a:t>In a </a:t>
            </a:r>
            <a:r>
              <a:rPr lang="en-US" dirty="0" err="1"/>
              <a:t>frequentist</a:t>
            </a:r>
            <a:r>
              <a:rPr lang="en-US" dirty="0"/>
              <a:t> framework, you can only reject a hypothesis – never `accept`</a:t>
            </a:r>
          </a:p>
        </p:txBody>
      </p:sp>
    </p:spTree>
    <p:extLst>
      <p:ext uri="{BB962C8B-B14F-4D97-AF65-F5344CB8AC3E}">
        <p14:creationId xmlns:p14="http://schemas.microsoft.com/office/powerpoint/2010/main" val="31081755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Hypotheses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Hypotheses and Testing Philosophies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Introducing the </a:t>
            </a:r>
            <a:r>
              <a:rPr lang="en-US" dirty="0" err="1">
                <a:solidFill>
                  <a:schemeClr val="bg2"/>
                </a:solidFill>
              </a:rPr>
              <a:t>Frequentist</a:t>
            </a:r>
            <a:r>
              <a:rPr lang="en-US" dirty="0">
                <a:solidFill>
                  <a:schemeClr val="bg2"/>
                </a:solidFill>
              </a:rPr>
              <a:t> P-Value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Test Statistics and All That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You’re Doing it Wrong (or are you)</a:t>
            </a:r>
          </a:p>
        </p:txBody>
      </p:sp>
    </p:spTree>
    <p:extLst>
      <p:ext uri="{BB962C8B-B14F-4D97-AF65-F5344CB8AC3E}">
        <p14:creationId xmlns:p14="http://schemas.microsoft.com/office/powerpoint/2010/main" val="16972741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Can Screw This Up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6803780"/>
              </p:ext>
            </p:extLst>
          </p:nvPr>
        </p:nvGraphicFramePr>
        <p:xfrm>
          <a:off x="457200" y="2690853"/>
          <a:ext cx="8229600" cy="214376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Is</a:t>
                      </a:r>
                      <a:r>
                        <a:rPr lang="en-US" baseline="0" dirty="0"/>
                        <a:t> the Hypothesis True or False?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dirty="0"/>
                        <a:t>Test Result Against Hypothesis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Hypothesis Not Rejected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ym typeface="Wingdings"/>
                        </a:rPr>
                        <a:t></a:t>
                      </a:r>
                      <a:endParaRPr 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Type I error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Hypothesis Rejected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Type II error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>
                          <a:sym typeface="Wingdings"/>
                        </a:rPr>
                        <a:t></a:t>
                      </a:r>
                      <a:endParaRPr lang="en-US" sz="4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926632" y="5453265"/>
            <a:ext cx="39111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Probability of a type I error = </a:t>
            </a:r>
            <a:r>
              <a:rPr lang="en-US" sz="2000" dirty="0">
                <a:latin typeface="Symbol" charset="2"/>
                <a:cs typeface="Symbol" charset="2"/>
              </a:rPr>
              <a:t>a</a:t>
            </a:r>
          </a:p>
          <a:p>
            <a:endParaRPr lang="en-US" sz="2000" dirty="0"/>
          </a:p>
          <a:p>
            <a:r>
              <a:rPr lang="en-US" sz="2000" dirty="0"/>
              <a:t>Probability of a type II error = </a:t>
            </a:r>
            <a:r>
              <a:rPr lang="en-US" sz="2000" dirty="0">
                <a:latin typeface="Symbol" charset="2"/>
                <a:cs typeface="Symbol" charset="2"/>
              </a:rPr>
              <a:t>b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3648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9419a701196a60e91d22851a9876c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926" y="499412"/>
            <a:ext cx="7620000" cy="5867400"/>
          </a:xfrm>
          <a:prstGeom prst="rect">
            <a:avLst/>
          </a:prstGeom>
        </p:spPr>
      </p:pic>
      <p:pic>
        <p:nvPicPr>
          <p:cNvPr id="5" name="Picture 4" descr="lightingmatch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0" y="0"/>
            <a:ext cx="4127500" cy="2870200"/>
          </a:xfrm>
          <a:prstGeom prst="rect">
            <a:avLst/>
          </a:prstGeom>
        </p:spPr>
      </p:pic>
      <p:pic>
        <p:nvPicPr>
          <p:cNvPr id="6" name="Picture 5" descr="Nails 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959" y="2870200"/>
            <a:ext cx="5207000" cy="39116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686085"/>
            <a:ext cx="8229600" cy="11430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dirty="0"/>
              <a:t>Are these fingernail lengths extreme?</a:t>
            </a:r>
          </a:p>
        </p:txBody>
      </p:sp>
    </p:spTree>
    <p:extLst>
      <p:ext uri="{BB962C8B-B14F-4D97-AF65-F5344CB8AC3E}">
        <p14:creationId xmlns:p14="http://schemas.microsoft.com/office/powerpoint/2010/main" val="1165803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018D88-AD51-AA4C-8D4B-167BAD14F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593"/>
            <a:ext cx="9144000" cy="58088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9F2839-933E-E640-AE00-0859F5AD07A8}"/>
              </a:ext>
            </a:extLst>
          </p:cNvPr>
          <p:cNvSpPr txBox="1"/>
          <p:nvPr/>
        </p:nvSpPr>
        <p:spPr>
          <a:xfrm>
            <a:off x="0" y="6333407"/>
            <a:ext cx="59683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© Allison Horst, Stats and R Goddess, </a:t>
            </a:r>
            <a:r>
              <a:rPr lang="en-US" sz="1100" dirty="0">
                <a:hlinkClick r:id="rId3"/>
              </a:rPr>
              <a:t>https://github.com/allisonhorst/stats-illustrations/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433665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39F2839-933E-E640-AE00-0859F5AD07A8}"/>
              </a:ext>
            </a:extLst>
          </p:cNvPr>
          <p:cNvSpPr txBox="1"/>
          <p:nvPr/>
        </p:nvSpPr>
        <p:spPr>
          <a:xfrm>
            <a:off x="0" y="6333407"/>
            <a:ext cx="59683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© Allison Horst, Stats and R Goddess, </a:t>
            </a:r>
            <a:r>
              <a:rPr lang="en-US" sz="1100" dirty="0">
                <a:hlinkClick r:id="rId2"/>
              </a:rPr>
              <a:t>https://github.com/allisonhorst/stats-illustrations/</a:t>
            </a:r>
            <a:endParaRPr lang="en-US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836D51-6100-E041-800F-0641623CB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16899"/>
            <a:ext cx="9144000" cy="42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8633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Null Hypothesis Significance Testing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7414" y="5798411"/>
            <a:ext cx="78036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Problem: </a:t>
            </a:r>
            <a:r>
              <a:rPr lang="en-US" dirty="0"/>
              <a:t>What is an acceptable </a:t>
            </a:r>
            <a:r>
              <a:rPr lang="en-US" dirty="0">
                <a:latin typeface="Symbol" charset="2"/>
                <a:cs typeface="Symbol" charset="2"/>
              </a:rPr>
              <a:t>a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b="1" dirty="0"/>
              <a:t>Answer: </a:t>
            </a:r>
            <a:r>
              <a:rPr lang="en-US" dirty="0"/>
              <a:t>0.05. You have a 1 in 20 chance of committing a type I error</a:t>
            </a:r>
          </a:p>
        </p:txBody>
      </p:sp>
      <p:pic>
        <p:nvPicPr>
          <p:cNvPr id="6" name="Picture 5" descr="photojoiner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14" y="1390498"/>
            <a:ext cx="7836290" cy="44079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4487" y="5292789"/>
            <a:ext cx="171483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/>
              <a:t>Egon</a:t>
            </a:r>
            <a:r>
              <a:rPr lang="en-US" dirty="0"/>
              <a:t> Pearson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94201" y="5260523"/>
            <a:ext cx="176059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Jerzy </a:t>
            </a:r>
            <a:r>
              <a:rPr lang="en-US" dirty="0" err="1"/>
              <a:t>Neyman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654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NHST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realistic alpha can depend on your study design</a:t>
            </a:r>
          </a:p>
          <a:p>
            <a:pPr lvl="1"/>
            <a:r>
              <a:rPr lang="en-US" dirty="0"/>
              <a:t>E.g., Large sample size = lower p value</a:t>
            </a:r>
          </a:p>
          <a:p>
            <a:pPr lvl="1"/>
            <a:endParaRPr lang="en-US" dirty="0"/>
          </a:p>
          <a:p>
            <a:r>
              <a:rPr lang="en-US" dirty="0"/>
              <a:t>Ignores </a:t>
            </a:r>
            <a:r>
              <a:rPr lang="en-US" dirty="0">
                <a:latin typeface="Symbol" charset="2"/>
                <a:cs typeface="Symbol" charset="2"/>
              </a:rPr>
              <a:t>b</a:t>
            </a:r>
          </a:p>
          <a:p>
            <a:pPr lvl="1"/>
            <a:r>
              <a:rPr lang="en-US" dirty="0"/>
              <a:t>Tradeoff between </a:t>
            </a:r>
            <a:r>
              <a:rPr lang="en-US" dirty="0">
                <a:latin typeface="Symbol" charset="2"/>
                <a:cs typeface="Symbol" charset="2"/>
              </a:rPr>
              <a:t>a</a:t>
            </a:r>
            <a:r>
              <a:rPr lang="en-US" dirty="0"/>
              <a:t> and </a:t>
            </a:r>
            <a:r>
              <a:rPr lang="en-US" dirty="0">
                <a:latin typeface="Symbol" charset="2"/>
                <a:cs typeface="Symbol" charset="2"/>
              </a:rPr>
              <a:t>b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Conflation of scientific significance and statistical significance</a:t>
            </a:r>
          </a:p>
          <a:p>
            <a:pPr lvl="1"/>
            <a:r>
              <a:rPr lang="en-US" dirty="0"/>
              <a:t>File-drawer effect</a:t>
            </a:r>
          </a:p>
          <a:p>
            <a:pPr lvl="1"/>
            <a:endParaRPr lang="en-US" dirty="0"/>
          </a:p>
          <a:p>
            <a:r>
              <a:rPr lang="en-US" dirty="0"/>
              <a:t>We are human</a:t>
            </a:r>
          </a:p>
          <a:p>
            <a:pPr lvl="1"/>
            <a:r>
              <a:rPr lang="en-US" dirty="0"/>
              <a:t>If p ≤ 0.05 makes your career, you will do a lot to obtain it!</a:t>
            </a:r>
          </a:p>
        </p:txBody>
      </p:sp>
    </p:spTree>
    <p:extLst>
      <p:ext uri="{BB962C8B-B14F-4D97-AF65-F5344CB8AC3E}">
        <p14:creationId xmlns:p14="http://schemas.microsoft.com/office/powerpoint/2010/main" val="230197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757349-8FE8-B14F-B33F-98EB03A8D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1521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7AC7B1-F0F2-DF45-9FA3-3BD7C65843F8}"/>
              </a:ext>
            </a:extLst>
          </p:cNvPr>
          <p:cNvSpPr txBox="1"/>
          <p:nvPr/>
        </p:nvSpPr>
        <p:spPr>
          <a:xfrm>
            <a:off x="0" y="6333407"/>
            <a:ext cx="59683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© Allison Horst, Stats and R Goddess, </a:t>
            </a:r>
            <a:r>
              <a:rPr lang="en-US" sz="1100" dirty="0">
                <a:hlinkClick r:id="rId3"/>
              </a:rPr>
              <a:t>https://github.com/allisonhorst/stats-illustrations/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81000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Hypotheses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Hypotheses and Testing Philosophies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Introducing the </a:t>
            </a:r>
            <a:r>
              <a:rPr lang="en-US" dirty="0" err="1"/>
              <a:t>Frequentist</a:t>
            </a:r>
            <a:r>
              <a:rPr lang="en-US" dirty="0"/>
              <a:t> P-Value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Test Statistics and All That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You’re Doing it Wrong (or are you?)</a:t>
            </a:r>
          </a:p>
        </p:txBody>
      </p:sp>
    </p:spTree>
    <p:extLst>
      <p:ext uri="{BB962C8B-B14F-4D97-AF65-F5344CB8AC3E}">
        <p14:creationId xmlns:p14="http://schemas.microsoft.com/office/powerpoint/2010/main" val="1246248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a Hypothesis?</a:t>
            </a:r>
            <a:br>
              <a:rPr lang="en-US" dirty="0"/>
            </a:br>
            <a:r>
              <a:rPr lang="en-US" dirty="0"/>
              <a:t>(in a statistical sense)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b="1" dirty="0"/>
              <a:t>Point</a:t>
            </a:r>
            <a:r>
              <a:rPr lang="en-US" dirty="0"/>
              <a:t>: Mean Fingernail Length == 5cm</a:t>
            </a:r>
          </a:p>
          <a:p>
            <a:endParaRPr lang="en-US" dirty="0"/>
          </a:p>
          <a:p>
            <a:r>
              <a:rPr lang="en-US" b="1" dirty="0"/>
              <a:t>Model</a:t>
            </a:r>
            <a:r>
              <a:rPr lang="en-US" dirty="0"/>
              <a:t>: If I increase Kelp, Biodiversity increases</a:t>
            </a:r>
          </a:p>
          <a:p>
            <a:endParaRPr lang="en-US" dirty="0"/>
          </a:p>
          <a:p>
            <a:r>
              <a:rPr lang="en-US" b="1" dirty="0"/>
              <a:t>Explanatory</a:t>
            </a:r>
            <a:r>
              <a:rPr lang="en-US" dirty="0"/>
              <a:t>: Fertilizers explain more variation in the data than Pesticides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72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Flavors of Statistical Inference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 err="1"/>
              <a:t>Frequentist</a:t>
            </a:r>
            <a:r>
              <a:rPr lang="en-US" b="1" dirty="0"/>
              <a:t>: </a:t>
            </a:r>
            <a:r>
              <a:rPr lang="en-US" dirty="0"/>
              <a:t>What’s the chance we observed something like the data given our hypothesis?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err="1"/>
              <a:t>Likelihoodist</a:t>
            </a:r>
            <a:r>
              <a:rPr lang="en-US" b="1" dirty="0"/>
              <a:t>: </a:t>
            </a:r>
            <a:r>
              <a:rPr lang="en-US" dirty="0"/>
              <a:t>What’s the likelihood of our hypothesis relative to others?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Bayesian: </a:t>
            </a:r>
            <a:r>
              <a:rPr lang="en-US" dirty="0"/>
              <a:t>How much do we believe our hypothesis given our data?</a:t>
            </a:r>
          </a:p>
        </p:txBody>
      </p:sp>
    </p:spTree>
    <p:extLst>
      <p:ext uri="{BB962C8B-B14F-4D97-AF65-F5344CB8AC3E}">
        <p14:creationId xmlns:p14="http://schemas.microsoft.com/office/powerpoint/2010/main" val="2918472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 err="1"/>
              <a:t>Frequentist</a:t>
            </a:r>
            <a:r>
              <a:rPr lang="en-US" b="1" dirty="0"/>
              <a:t> Inference:</a:t>
            </a:r>
            <a:r>
              <a:rPr lang="en-US" dirty="0"/>
              <a:t> the probability of observing this data, or more extreme data, given that a hypothesis is true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5079735"/>
            <a:ext cx="8229600" cy="119882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i="1" dirty="0"/>
              <a:t>P-value</a:t>
            </a:r>
          </a:p>
          <a:p>
            <a:pPr marL="0" indent="0" algn="ctr">
              <a:buNone/>
            </a:pPr>
            <a:r>
              <a:rPr lang="en-US" i="1" dirty="0"/>
              <a:t>or</a:t>
            </a:r>
          </a:p>
          <a:p>
            <a:pPr marL="0" indent="0" algn="ctr">
              <a:buNone/>
            </a:pPr>
            <a:r>
              <a:rPr lang="en-US" i="1" dirty="0"/>
              <a:t>Confidence Interval</a:t>
            </a:r>
          </a:p>
          <a:p>
            <a:pPr marL="0" indent="0" algn="ctr">
              <a:buNone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25348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Hypothesis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‘Extreme’ fingernail lengths are not different from standard fingernail lengths</a:t>
            </a:r>
          </a:p>
        </p:txBody>
      </p:sp>
    </p:spTree>
    <p:extLst>
      <p:ext uri="{BB962C8B-B14F-4D97-AF65-F5344CB8AC3E}">
        <p14:creationId xmlns:p14="http://schemas.microsoft.com/office/powerpoint/2010/main" val="489672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Hypotheses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Hypotheses and Testing Philosophies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Introducing the </a:t>
            </a:r>
            <a:r>
              <a:rPr lang="en-US" dirty="0" err="1"/>
              <a:t>Frequentist</a:t>
            </a:r>
            <a:r>
              <a:rPr lang="en-US" dirty="0"/>
              <a:t> P-Value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Test Statistics and All That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solidFill>
                  <a:schemeClr val="bg2"/>
                </a:solidFill>
              </a:rPr>
              <a:t>You’re Doing it Wrong (or are you)</a:t>
            </a:r>
          </a:p>
        </p:txBody>
      </p:sp>
    </p:spTree>
    <p:extLst>
      <p:ext uri="{BB962C8B-B14F-4D97-AF65-F5344CB8AC3E}">
        <p14:creationId xmlns:p14="http://schemas.microsoft.com/office/powerpoint/2010/main" val="1697274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rbit">
      <a:dk1>
        <a:srgbClr val="000000"/>
      </a:dk1>
      <a:lt1>
        <a:srgbClr val="FFFFFF"/>
      </a:lt1>
      <a:dk2>
        <a:srgbClr val="7C9BA5"/>
      </a:dk2>
      <a:lt2>
        <a:srgbClr val="C1D0CA"/>
      </a:lt2>
      <a:accent1>
        <a:srgbClr val="F2D908"/>
      </a:accent1>
      <a:accent2>
        <a:srgbClr val="9DE61E"/>
      </a:accent2>
      <a:accent3>
        <a:srgbClr val="0D8BE6"/>
      </a:accent3>
      <a:accent4>
        <a:srgbClr val="C61B1B"/>
      </a:accent4>
      <a:accent5>
        <a:srgbClr val="E26F08"/>
      </a:accent5>
      <a:accent6>
        <a:srgbClr val="8D35D1"/>
      </a:accent6>
      <a:hlink>
        <a:srgbClr val="ECBF0B"/>
      </a:hlink>
      <a:folHlink>
        <a:srgbClr val="F4E5A8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1683</TotalTime>
  <Words>831</Words>
  <Application>Microsoft Macintosh PowerPoint</Application>
  <PresentationFormat>On-screen Show (4:3)</PresentationFormat>
  <Paragraphs>144</Paragraphs>
  <Slides>34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Century Gothic</vt:lpstr>
      <vt:lpstr>Symbol</vt:lpstr>
      <vt:lpstr>Wingdings</vt:lpstr>
      <vt:lpstr>Office Theme</vt:lpstr>
      <vt:lpstr>Equation</vt:lpstr>
      <vt:lpstr>Testing Hypotheses</vt:lpstr>
      <vt:lpstr>PowerPoint Presentation</vt:lpstr>
      <vt:lpstr>Are these fingernail lengths extreme?</vt:lpstr>
      <vt:lpstr>Testing Hypotheses</vt:lpstr>
      <vt:lpstr>What is a Hypothesis? (in a statistical sense)</vt:lpstr>
      <vt:lpstr>Three Flavors of Statistical Inference</vt:lpstr>
      <vt:lpstr>PowerPoint Presentation</vt:lpstr>
      <vt:lpstr>Our Hypothesis</vt:lpstr>
      <vt:lpstr>Testing Hypotheses</vt:lpstr>
      <vt:lpstr>Our Sample</vt:lpstr>
      <vt:lpstr>Assume a Distribution of Fingernail Sizes</vt:lpstr>
      <vt:lpstr>Our Hypothesis</vt:lpstr>
      <vt:lpstr>Is our size extreme?</vt:lpstr>
      <vt:lpstr>What about even more extreme values?</vt:lpstr>
      <vt:lpstr>Extreeeeeme!</vt:lpstr>
      <vt:lpstr>P-Values: Fisher</vt:lpstr>
      <vt:lpstr>Testing Hypotheses</vt:lpstr>
      <vt:lpstr>Null Hypothesis Testing</vt:lpstr>
      <vt:lpstr>Test Statistics: Making the World Sensible (and Null)</vt:lpstr>
      <vt:lpstr>Testing Fingernails Against a Normal</vt:lpstr>
      <vt:lpstr>But…this is my data</vt:lpstr>
      <vt:lpstr>The Arrival of a Test Statistic</vt:lpstr>
      <vt:lpstr>Z-Score</vt:lpstr>
      <vt:lpstr>Z-Test</vt:lpstr>
      <vt:lpstr>There Are Two Tails</vt:lpstr>
      <vt:lpstr>Yes. These are super odd.</vt:lpstr>
      <vt:lpstr>What do you do with a p-value?</vt:lpstr>
      <vt:lpstr>Testing Hypotheses</vt:lpstr>
      <vt:lpstr>How We Can Screw This Up</vt:lpstr>
      <vt:lpstr>PowerPoint Presentation</vt:lpstr>
      <vt:lpstr>PowerPoint Presentation</vt:lpstr>
      <vt:lpstr>Null Hypothesis Significance Testing</vt:lpstr>
      <vt:lpstr>Problems with NHST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Jarrett Byrnes</cp:lastModifiedBy>
  <cp:revision>59</cp:revision>
  <dcterms:created xsi:type="dcterms:W3CDTF">2010-04-12T23:12:02Z</dcterms:created>
  <dcterms:modified xsi:type="dcterms:W3CDTF">2020-04-14T19:49:21Z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